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4"/>
  </p:notesMasterIdLst>
  <p:sldIdLst>
    <p:sldId id="271" r:id="rId2"/>
    <p:sldId id="548" r:id="rId3"/>
    <p:sldId id="503" r:id="rId4"/>
    <p:sldId id="567" r:id="rId5"/>
    <p:sldId id="570" r:id="rId6"/>
    <p:sldId id="545" r:id="rId7"/>
    <p:sldId id="562" r:id="rId8"/>
    <p:sldId id="343" r:id="rId9"/>
    <p:sldId id="568" r:id="rId10"/>
    <p:sldId id="563" r:id="rId11"/>
    <p:sldId id="565" r:id="rId12"/>
    <p:sldId id="566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009"/>
    <p:restoredTop sz="94702"/>
  </p:normalViewPr>
  <p:slideViewPr>
    <p:cSldViewPr snapToGrid="0" snapToObjects="1">
      <p:cViewPr varScale="1">
        <p:scale>
          <a:sx n="125" d="100"/>
          <a:sy n="125" d="100"/>
        </p:scale>
        <p:origin x="2040" y="1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AE43A3-C6A2-9D4B-867F-EC3DD5FD8C0D}" type="datetimeFigureOut">
              <a:rPr lang="en-US" smtClean="0"/>
              <a:pPr/>
              <a:t>10/30/20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5585F6-EF5D-754E-88CE-0074A64BA2D6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Slide Image Placeholder 1">
            <a:extLst>
              <a:ext uri="{FF2B5EF4-FFF2-40B4-BE49-F238E27FC236}">
                <a16:creationId xmlns:a16="http://schemas.microsoft.com/office/drawing/2014/main" id="{D89AF4C7-3F26-EE48-8F33-56D4238CA3A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48130" name="Notes Placeholder 2">
            <a:extLst>
              <a:ext uri="{FF2B5EF4-FFF2-40B4-BE49-F238E27FC236}">
                <a16:creationId xmlns:a16="http://schemas.microsoft.com/office/drawing/2014/main" id="{3B2A2A1E-6EAB-7E4C-AEFF-4574EA3127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Gill Sans" panose="020B0502020104020203" pitchFamily="34" charset="-79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904873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Slide Image Placeholder 1">
            <a:extLst>
              <a:ext uri="{FF2B5EF4-FFF2-40B4-BE49-F238E27FC236}">
                <a16:creationId xmlns:a16="http://schemas.microsoft.com/office/drawing/2014/main" id="{4F859895-16EF-9D4D-B053-C699896F366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50178" name="Notes Placeholder 2">
            <a:extLst>
              <a:ext uri="{FF2B5EF4-FFF2-40B4-BE49-F238E27FC236}">
                <a16:creationId xmlns:a16="http://schemas.microsoft.com/office/drawing/2014/main" id="{0CFA9A34-0F7F-7543-AA76-8D612A0608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Gill Sans" panose="020B0502020104020203" pitchFamily="34" charset="-79"/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831523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0"/>
            <a:ext cx="9143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10/30/20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0" y="5128334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10/30/20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invGray">
          <a:xfrm>
            <a:off x="6598920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 bwMode="ltGray">
          <a:xfrm>
            <a:off x="6647687" y="0"/>
            <a:ext cx="25146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274640"/>
            <a:ext cx="19050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04800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10/30/20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40597" y="6377459"/>
            <a:ext cx="383640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10/30/20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1"/>
            <a:ext cx="9144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0" y="260252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10/30/20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73936"/>
            <a:ext cx="40386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73936"/>
            <a:ext cx="40386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10/30/20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98987"/>
            <a:ext cx="4040188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698987"/>
            <a:ext cx="4041775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49512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10/30/20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10/30/20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10/30/20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19377" y="1743133"/>
            <a:ext cx="5920641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10/30/20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903805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4592" y="1170432"/>
            <a:ext cx="2523744" cy="201168"/>
          </a:xfrm>
        </p:spPr>
        <p:txBody>
          <a:bodyPr/>
          <a:lstStyle/>
          <a:p>
            <a:fld id="{CDF353D9-79C7-7F46-8F80-9E8111BC04F8}" type="datetimeFigureOut">
              <a:rPr lang="en-US" smtClean="0"/>
              <a:pPr/>
              <a:t>10/30/20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35808" y="1170432"/>
            <a:ext cx="5193792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39328" y="1170432"/>
            <a:ext cx="733864" cy="201168"/>
          </a:xfrm>
        </p:spPr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invGray">
          <a:xfrm>
            <a:off x="0" y="1435895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Rectangle 6"/>
          <p:cNvSpPr/>
          <p:nvPr/>
        </p:nvSpPr>
        <p:spPr bwMode="ltGray">
          <a:xfrm>
            <a:off x="0" y="0"/>
            <a:ext cx="9143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fld id="{CDF353D9-79C7-7F46-8F80-9E8111BC04F8}" type="datetimeFigureOut">
              <a:rPr lang="en-US" smtClean="0"/>
              <a:pPr/>
              <a:t>10/30/20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latinLnBrk="0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438912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6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3964" y="659781"/>
            <a:ext cx="8077200" cy="1673352"/>
          </a:xfrm>
        </p:spPr>
        <p:txBody>
          <a:bodyPr>
            <a:normAutofit fontScale="90000"/>
          </a:bodyPr>
          <a:lstStyle/>
          <a:p>
            <a:r>
              <a:rPr lang="en-US" sz="6000" dirty="0"/>
              <a:t>Introduction to Game Theory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271587-4444-8E40-9502-6B5636F04526}"/>
              </a:ext>
            </a:extLst>
          </p:cNvPr>
          <p:cNvSpPr txBox="1"/>
          <p:nvPr/>
        </p:nvSpPr>
        <p:spPr>
          <a:xfrm>
            <a:off x="3241396" y="5423761"/>
            <a:ext cx="26794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Chris Kiekintveld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E174DF8-1899-9143-85DC-39B6245420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924"/>
    </mc:Choice>
    <mc:Fallback>
      <p:transition spd="slow" advTm="439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7131D-B95E-954F-B1F6-45B35AA417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/>
            </a:pPr>
            <a:r>
              <a:rPr lang="en-US" dirty="0"/>
              <a:t>Penalty Kicks </a:t>
            </a:r>
            <a:br>
              <a:rPr lang="en-US" dirty="0"/>
            </a:br>
            <a:r>
              <a:rPr lang="en-US" dirty="0"/>
              <a:t>(aka Matching Pennies)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9EDE6D8-1DBA-5248-8B0F-8E1AE2EAFC9E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2044898" y="3266034"/>
          <a:ext cx="6229574" cy="2628678"/>
        </p:xfrm>
        <a:graphic>
          <a:graphicData uri="http://schemas.openxmlformats.org/drawingml/2006/table">
            <a:tbl>
              <a:tblPr/>
              <a:tblGrid>
                <a:gridCol w="20772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286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2369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7622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ヒラギノ角ゴ ProN W3" charset="0"/>
                        <a:cs typeface="ヒラギノ角ゴ ProN W3" charset="0"/>
                        <a:sym typeface="Gill Sans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3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ヒラギノ角ゴ ProN W3" charset="0"/>
                          <a:cs typeface="ヒラギノ角ゴ ProN W3" charset="0"/>
                          <a:sym typeface="Gill Sans" charset="0"/>
                        </a:rPr>
                        <a:t>Left</a:t>
                      </a: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ヒラギノ角ゴ ProN W3" charset="0"/>
                        <a:cs typeface="ヒラギノ角ゴ ProN W3" charset="0"/>
                        <a:sym typeface="Gill Sans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3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ヒラギノ角ゴ ProN W3" charset="0"/>
                          <a:cs typeface="ヒラギノ角ゴ ProN W3" charset="0"/>
                          <a:sym typeface="Gill Sans" charset="0"/>
                        </a:rPr>
                        <a:t>Right</a:t>
                      </a: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ヒラギノ角ゴ ProN W3" charset="0"/>
                        <a:cs typeface="ヒラギノ角ゴ ProN W3" charset="0"/>
                        <a:sym typeface="Gill Sans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7622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3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ヒラギノ角ゴ ProN W3" charset="0"/>
                          <a:cs typeface="ヒラギノ角ゴ ProN W3" charset="0"/>
                          <a:sym typeface="Gill Sans" charset="0"/>
                        </a:rPr>
                        <a:t>Left</a:t>
                      </a:r>
                      <a:endParaRPr kumimoji="0" lang="en-US" sz="3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ヒラギノ角ゴ ProN W3" charset="0"/>
                        <a:cs typeface="ヒラギノ角ゴ ProN W3" charset="0"/>
                        <a:sym typeface="Gill Sans" charset="0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ヒラギノ角ゴ ProN W3" charset="0"/>
                        <a:cs typeface="ヒラギノ角ゴ ProN W3" charset="0"/>
                        <a:sym typeface="Gill Sans" charset="0"/>
                      </a:endParaRPr>
                    </a:p>
                  </a:txBody>
                  <a:tcPr anchor="ctr" horzOverflow="overflow">
                    <a:lnL>
                      <a:noFill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ヒラギノ角ゴ ProN W3" charset="0"/>
                          <a:cs typeface="ヒラギノ角ゴ ProN W3" charset="0"/>
                          <a:sym typeface="Gill Sans" charset="0"/>
                        </a:rPr>
                        <a:t>-1, 1</a:t>
                      </a:r>
                    </a:p>
                  </a:txBody>
                  <a:tcPr anchor="ctr" horzOverflow="overflow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ヒラギノ角ゴ ProN W3" charset="0"/>
                          <a:cs typeface="ヒラギノ角ゴ ProN W3" charset="0"/>
                          <a:sym typeface="Gill Sans" charset="0"/>
                        </a:rPr>
                        <a:t>1, -1</a:t>
                      </a:r>
                    </a:p>
                  </a:txBody>
                  <a:tcPr anchor="ctr" horzOverflow="overflow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7622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32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ヒラギノ角ゴ ProN W3" charset="0"/>
                          <a:cs typeface="ヒラギノ角ゴ ProN W3" charset="0"/>
                          <a:sym typeface="Gill Sans" charset="0"/>
                        </a:rPr>
                        <a:t>Right</a:t>
                      </a:r>
                    </a:p>
                  </a:txBody>
                  <a:tcPr anchor="ctr" horzOverflow="overflow">
                    <a:lnL>
                      <a:noFill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ヒラギノ角ゴ ProN W3" charset="0"/>
                          <a:cs typeface="ヒラギノ角ゴ ProN W3" charset="0"/>
                          <a:sym typeface="Gill Sans" charset="0"/>
                        </a:rPr>
                        <a:t>1, -1</a:t>
                      </a:r>
                    </a:p>
                  </a:txBody>
                  <a:tcPr anchor="ctr" horzOverflow="overflow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ヒラギノ角ゴ ProN W3" charset="0"/>
                          <a:cs typeface="ヒラギノ角ゴ ProN W3" charset="0"/>
                          <a:sym typeface="Gill Sans" charset="0"/>
                        </a:rPr>
                        <a:t>-1, 1</a:t>
                      </a:r>
                    </a:p>
                  </a:txBody>
                  <a:tcPr anchor="ctr" horzOverflow="overflow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6098" name="TextBox 4">
            <a:extLst>
              <a:ext uri="{FF2B5EF4-FFF2-40B4-BE49-F238E27FC236}">
                <a16:creationId xmlns:a16="http://schemas.microsoft.com/office/drawing/2014/main" id="{632D5F91-77B4-A94B-9A2F-77EC072C4F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54464" y="2638722"/>
            <a:ext cx="1714816" cy="5900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4" tIns="45717" rIns="91434" bIns="45717">
            <a:spAutoFit/>
          </a:bodyPr>
          <a:lstStyle>
            <a:lvl1pPr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742950" indent="-28575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1430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16002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0574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eaLnBrk="1" hangingPunct="1"/>
            <a:r>
              <a:rPr lang="en-US" altLang="en-US" sz="3234" b="1">
                <a:solidFill>
                  <a:srgbClr val="6585CF"/>
                </a:solidFill>
              </a:rPr>
              <a:t>Keeper</a:t>
            </a:r>
          </a:p>
        </p:txBody>
      </p:sp>
      <p:sp>
        <p:nvSpPr>
          <p:cNvPr id="46099" name="TextBox 5">
            <a:extLst>
              <a:ext uri="{FF2B5EF4-FFF2-40B4-BE49-F238E27FC236}">
                <a16:creationId xmlns:a16="http://schemas.microsoft.com/office/drawing/2014/main" id="{F0228B53-B0E2-3E4A-AE9F-52C58989457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7555" y="4788545"/>
            <a:ext cx="1556632" cy="5900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34" tIns="45717" rIns="91434" bIns="45717">
            <a:spAutoFit/>
          </a:bodyPr>
          <a:lstStyle>
            <a:lvl1pPr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742950" indent="-28575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1430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16002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0574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eaLnBrk="1" hangingPunct="1"/>
            <a:r>
              <a:rPr lang="en-US" altLang="en-US" sz="3234" b="1">
                <a:solidFill>
                  <a:srgbClr val="6585CF"/>
                </a:solidFill>
              </a:rPr>
              <a:t>Kicker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A83FF268-1A00-5249-B384-9EF2D9EC9FC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8638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6537"/>
    </mc:Choice>
    <mc:Fallback>
      <p:transition spd="slow" advTm="1665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19A864-F67C-C14D-AE8C-6E0FD67B9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dirty="0"/>
              <a:t>Generalized Matching Pennies</a:t>
            </a:r>
          </a:p>
        </p:txBody>
      </p:sp>
      <p:graphicFrame>
        <p:nvGraphicFramePr>
          <p:cNvPr id="9" name="Content Placeholder 3">
            <a:extLst>
              <a:ext uri="{FF2B5EF4-FFF2-40B4-BE49-F238E27FC236}">
                <a16:creationId xmlns:a16="http://schemas.microsoft.com/office/drawing/2014/main" id="{0EFE97AB-ED49-4D45-86DD-FF54BB7F791D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571625" y="2678907"/>
          <a:ext cx="6229574" cy="2628678"/>
        </p:xfrm>
        <a:graphic>
          <a:graphicData uri="http://schemas.openxmlformats.org/drawingml/2006/table">
            <a:tbl>
              <a:tblPr/>
              <a:tblGrid>
                <a:gridCol w="20772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286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2369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7622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3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ヒラギノ角ゴ ProN W3" charset="0"/>
                          <a:cs typeface="ヒラギノ角ゴ ProN W3" charset="0"/>
                          <a:sym typeface="Gill Sans" charset="0"/>
                        </a:rPr>
                        <a:t>0, 0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3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ヒラギノ角ゴ ProN W3" charset="0"/>
                          <a:cs typeface="ヒラギノ角ゴ ProN W3" charset="0"/>
                          <a:sym typeface="Gill Sans" charset="0"/>
                        </a:rPr>
                        <a:t>1, -1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3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ヒラギノ角ゴ ProN W3" charset="0"/>
                          <a:cs typeface="ヒラギノ角ゴ ProN W3" charset="0"/>
                          <a:sym typeface="Gill Sans" charset="0"/>
                        </a:rPr>
                        <a:t>-1, 1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7622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3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ヒラギノ角ゴ ProN W3" charset="0"/>
                          <a:cs typeface="ヒラギノ角ゴ ProN W3" charset="0"/>
                          <a:sym typeface="Gill Sans" charset="0"/>
                        </a:rPr>
                        <a:t>-1, 1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3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ヒラギノ角ゴ ProN W3" charset="0"/>
                          <a:cs typeface="ヒラギノ角ゴ ProN W3" charset="0"/>
                          <a:sym typeface="Gill Sans" charset="0"/>
                        </a:rPr>
                        <a:t>0, 0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3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ヒラギノ角ゴ ProN W3" charset="0"/>
                          <a:cs typeface="ヒラギノ角ゴ ProN W3" charset="0"/>
                          <a:sym typeface="Gill Sans" charset="0"/>
                        </a:rPr>
                        <a:t>1, -1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7622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3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ヒラギノ角ゴ ProN W3" charset="0"/>
                          <a:cs typeface="ヒラギノ角ゴ ProN W3" charset="0"/>
                          <a:sym typeface="Gill Sans" charset="0"/>
                        </a:rPr>
                        <a:t>1, -1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3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ヒラギノ角ゴ ProN W3" charset="0"/>
                          <a:cs typeface="ヒラギノ角ゴ ProN W3" charset="0"/>
                          <a:sym typeface="Gill Sans" charset="0"/>
                        </a:rPr>
                        <a:t>-1, 1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3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ヒラギノ角ゴ ProN W3" charset="0"/>
                          <a:cs typeface="ヒラギノ角ゴ ProN W3" charset="0"/>
                          <a:sym typeface="Gill Sans" charset="0"/>
                        </a:rPr>
                        <a:t>0, 0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C81E3ED-CEE9-2B49-A602-F79F926A371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4150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822"/>
    </mc:Choice>
    <mc:Fallback>
      <p:transition spd="slow" advTm="398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79AF0A-74E2-3749-B77D-A89D34136D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dirty="0"/>
              <a:t>Generalized Matching Pennies</a:t>
            </a:r>
          </a:p>
        </p:txBody>
      </p:sp>
      <p:graphicFrame>
        <p:nvGraphicFramePr>
          <p:cNvPr id="9" name="Content Placeholder 3">
            <a:extLst>
              <a:ext uri="{FF2B5EF4-FFF2-40B4-BE49-F238E27FC236}">
                <a16:creationId xmlns:a16="http://schemas.microsoft.com/office/drawing/2014/main" id="{6BE630B9-1686-6E41-8813-1684DD75F745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2039318" y="2678907"/>
          <a:ext cx="6229574" cy="2628678"/>
        </p:xfrm>
        <a:graphic>
          <a:graphicData uri="http://schemas.openxmlformats.org/drawingml/2006/table">
            <a:tbl>
              <a:tblPr/>
              <a:tblGrid>
                <a:gridCol w="20772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286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2369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7622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3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ヒラギノ角ゴ ProN W3" charset="0"/>
                          <a:cs typeface="ヒラギノ角ゴ ProN W3" charset="0"/>
                          <a:sym typeface="Gill Sans" charset="0"/>
                        </a:rPr>
                        <a:t>0, 0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3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ヒラギノ角ゴ ProN W3" charset="0"/>
                          <a:cs typeface="ヒラギノ角ゴ ProN W3" charset="0"/>
                          <a:sym typeface="Gill Sans" charset="0"/>
                        </a:rPr>
                        <a:t>1, -1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3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ヒラギノ角ゴ ProN W3" charset="0"/>
                          <a:cs typeface="ヒラギノ角ゴ ProN W3" charset="0"/>
                          <a:sym typeface="Gill Sans" charset="0"/>
                        </a:rPr>
                        <a:t>-1, 1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7622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3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ヒラギノ角ゴ ProN W3" charset="0"/>
                          <a:cs typeface="ヒラギノ角ゴ ProN W3" charset="0"/>
                          <a:sym typeface="Gill Sans" charset="0"/>
                        </a:rPr>
                        <a:t>-1, 1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3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ヒラギノ角ゴ ProN W3" charset="0"/>
                          <a:cs typeface="ヒラギノ角ゴ ProN W3" charset="0"/>
                          <a:sym typeface="Gill Sans" charset="0"/>
                        </a:rPr>
                        <a:t>0, 0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3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ヒラギノ角ゴ ProN W3" charset="0"/>
                          <a:cs typeface="ヒラギノ角ゴ ProN W3" charset="0"/>
                          <a:sym typeface="Gill Sans" charset="0"/>
                        </a:rPr>
                        <a:t>1, -1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7622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3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ヒラギノ角ゴ ProN W3" charset="0"/>
                          <a:cs typeface="ヒラギノ角ゴ ProN W3" charset="0"/>
                          <a:sym typeface="Gill Sans" charset="0"/>
                        </a:rPr>
                        <a:t>1, -1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3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ヒラギノ角ゴ ProN W3" charset="0"/>
                          <a:cs typeface="ヒラギノ角ゴ ProN W3" charset="0"/>
                          <a:sym typeface="Gill Sans" charset="0"/>
                        </a:rPr>
                        <a:t>-1, 1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3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ヒラギノ角ゴ ProN W3" charset="0"/>
                          <a:cs typeface="ヒラギノ角ゴ ProN W3" charset="0"/>
                          <a:sym typeface="Gill Sans" charset="0"/>
                        </a:rPr>
                        <a:t>0, 0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9178" name="TextBox 2">
            <a:extLst>
              <a:ext uri="{FF2B5EF4-FFF2-40B4-BE49-F238E27FC236}">
                <a16:creationId xmlns:a16="http://schemas.microsoft.com/office/drawing/2014/main" id="{EB026B9C-1882-244E-8237-9F694EA4931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2906" y="2839641"/>
            <a:ext cx="1172116" cy="557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742950" indent="-28575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1430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16002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0574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eaLnBrk="1" hangingPunct="1"/>
            <a:r>
              <a:rPr lang="en-US" altLang="en-US" sz="3023" b="1">
                <a:solidFill>
                  <a:schemeClr val="tx1"/>
                </a:solidFill>
              </a:rPr>
              <a:t>Rock</a:t>
            </a:r>
          </a:p>
        </p:txBody>
      </p:sp>
      <p:sp>
        <p:nvSpPr>
          <p:cNvPr id="49179" name="TextBox 4">
            <a:extLst>
              <a:ext uri="{FF2B5EF4-FFF2-40B4-BE49-F238E27FC236}">
                <a16:creationId xmlns:a16="http://schemas.microsoft.com/office/drawing/2014/main" id="{4FFC311F-D915-8944-B72F-AE4E125227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5016" y="3750469"/>
            <a:ext cx="1730025" cy="557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742950" indent="-28575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1430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16002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0574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eaLnBrk="1" hangingPunct="1"/>
            <a:r>
              <a:rPr lang="en-US" altLang="en-US" sz="3023" b="1">
                <a:solidFill>
                  <a:schemeClr val="tx1"/>
                </a:solidFill>
              </a:rPr>
              <a:t>Scissors</a:t>
            </a:r>
          </a:p>
        </p:txBody>
      </p:sp>
      <p:sp>
        <p:nvSpPr>
          <p:cNvPr id="49180" name="TextBox 5">
            <a:extLst>
              <a:ext uri="{FF2B5EF4-FFF2-40B4-BE49-F238E27FC236}">
                <a16:creationId xmlns:a16="http://schemas.microsoft.com/office/drawing/2014/main" id="{73CDFC21-BD0B-5444-8A54-AB5DEA83FC3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6959" y="4661297"/>
            <a:ext cx="1339597" cy="557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742950" indent="-28575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1430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16002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0574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eaLnBrk="1" hangingPunct="1"/>
            <a:r>
              <a:rPr lang="en-US" altLang="en-US" sz="3023" b="1">
                <a:solidFill>
                  <a:schemeClr val="tx1"/>
                </a:solidFill>
              </a:rPr>
              <a:t>Paper</a:t>
            </a:r>
          </a:p>
        </p:txBody>
      </p:sp>
      <p:sp>
        <p:nvSpPr>
          <p:cNvPr id="49181" name="TextBox 6">
            <a:extLst>
              <a:ext uri="{FF2B5EF4-FFF2-40B4-BE49-F238E27FC236}">
                <a16:creationId xmlns:a16="http://schemas.microsoft.com/office/drawing/2014/main" id="{8D626B82-02E2-354B-BFC4-E30DE62AE3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82453" y="1928813"/>
            <a:ext cx="1172116" cy="557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742950" indent="-28575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1430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16002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0574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eaLnBrk="1" hangingPunct="1"/>
            <a:r>
              <a:rPr lang="en-US" altLang="en-US" sz="3023" b="1">
                <a:solidFill>
                  <a:schemeClr val="tx1"/>
                </a:solidFill>
              </a:rPr>
              <a:t>Rock</a:t>
            </a:r>
          </a:p>
        </p:txBody>
      </p:sp>
      <p:sp>
        <p:nvSpPr>
          <p:cNvPr id="49182" name="TextBox 7">
            <a:extLst>
              <a:ext uri="{FF2B5EF4-FFF2-40B4-BE49-F238E27FC236}">
                <a16:creationId xmlns:a16="http://schemas.microsoft.com/office/drawing/2014/main" id="{76DA235C-3EFF-FE49-AAF4-6E063F4285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04110" y="1928813"/>
            <a:ext cx="1730025" cy="557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742950" indent="-28575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1430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16002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0574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eaLnBrk="1" hangingPunct="1"/>
            <a:r>
              <a:rPr lang="en-US" altLang="en-US" sz="3023" b="1">
                <a:solidFill>
                  <a:schemeClr val="tx1"/>
                </a:solidFill>
              </a:rPr>
              <a:t>Scissors</a:t>
            </a:r>
          </a:p>
        </p:txBody>
      </p:sp>
      <p:sp>
        <p:nvSpPr>
          <p:cNvPr id="49183" name="TextBox 9">
            <a:extLst>
              <a:ext uri="{FF2B5EF4-FFF2-40B4-BE49-F238E27FC236}">
                <a16:creationId xmlns:a16="http://schemas.microsoft.com/office/drawing/2014/main" id="{87047E82-F7E5-8346-9F0F-3FF881897A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07969" y="1928813"/>
            <a:ext cx="1339597" cy="557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742950" indent="-28575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1430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16002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0574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eaLnBrk="1" hangingPunct="1"/>
            <a:r>
              <a:rPr lang="en-US" altLang="en-US" sz="3023" b="1">
                <a:solidFill>
                  <a:schemeClr val="tx1"/>
                </a:solidFill>
              </a:rPr>
              <a:t>Paper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19797AA5-A1D4-CF4A-AD22-A070260E58E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9969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447"/>
    </mc:Choice>
    <mc:Fallback>
      <p:transition spd="slow" advTm="634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E7200C-0BF7-5E41-B643-C7E44DF1A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Examples of Games</a:t>
            </a:r>
          </a:p>
        </p:txBody>
      </p:sp>
      <p:sp>
        <p:nvSpPr>
          <p:cNvPr id="41986" name="Content Placeholder 8">
            <a:extLst>
              <a:ext uri="{FF2B5EF4-FFF2-40B4-BE49-F238E27FC236}">
                <a16:creationId xmlns:a16="http://schemas.microsoft.com/office/drawing/2014/main" id="{824D8524-E78B-2B45-9F13-0D1E753B09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83350" y="1747986"/>
            <a:ext cx="3060650" cy="4884539"/>
          </a:xfrm>
        </p:spPr>
        <p:txBody>
          <a:bodyPr/>
          <a:lstStyle/>
          <a:p>
            <a:pPr>
              <a:buFont typeface="Wingdings 2" pitchFamily="2" charset="2"/>
              <a:buNone/>
            </a:pPr>
            <a:r>
              <a:rPr lang="en-US" altLang="en-US">
                <a:ea typeface="ＭＳ Ｐゴシック" panose="020B0600070205080204" pitchFamily="34" charset="-128"/>
              </a:rPr>
              <a:t>Chess</a:t>
            </a:r>
          </a:p>
          <a:p>
            <a:pPr>
              <a:buFont typeface="Wingdings 2" pitchFamily="2" charset="2"/>
              <a:buNone/>
            </a:pPr>
            <a:r>
              <a:rPr lang="en-US" altLang="en-US">
                <a:ea typeface="ＭＳ Ｐゴシック" panose="020B0600070205080204" pitchFamily="34" charset="-128"/>
              </a:rPr>
              <a:t>Backgammon</a:t>
            </a:r>
          </a:p>
          <a:p>
            <a:pPr>
              <a:buFont typeface="Wingdings 2" pitchFamily="2" charset="2"/>
              <a:buNone/>
            </a:pPr>
            <a:r>
              <a:rPr lang="en-US" altLang="en-US">
                <a:ea typeface="ＭＳ Ｐゴシック" panose="020B0600070205080204" pitchFamily="34" charset="-128"/>
              </a:rPr>
              <a:t>Poker</a:t>
            </a:r>
          </a:p>
          <a:p>
            <a:pPr>
              <a:buFont typeface="Wingdings 2" pitchFamily="2" charset="2"/>
              <a:buNone/>
            </a:pPr>
            <a:r>
              <a:rPr lang="en-US" altLang="en-US">
                <a:ea typeface="ＭＳ Ｐゴシック" panose="020B0600070205080204" pitchFamily="34" charset="-128"/>
              </a:rPr>
              <a:t>Auctions</a:t>
            </a:r>
          </a:p>
          <a:p>
            <a:pPr>
              <a:buFont typeface="Wingdings 2" pitchFamily="2" charset="2"/>
              <a:buNone/>
            </a:pPr>
            <a:r>
              <a:rPr lang="en-US" altLang="en-US">
                <a:ea typeface="ＭＳ Ｐゴシック" panose="020B0600070205080204" pitchFamily="34" charset="-128"/>
              </a:rPr>
              <a:t>Sponsored search</a:t>
            </a:r>
          </a:p>
          <a:p>
            <a:pPr>
              <a:buFont typeface="Wingdings 2" pitchFamily="2" charset="2"/>
              <a:buNone/>
            </a:pPr>
            <a:r>
              <a:rPr lang="en-US" altLang="en-US">
                <a:ea typeface="ＭＳ Ｐゴシック" panose="020B0600070205080204" pitchFamily="34" charset="-128"/>
              </a:rPr>
              <a:t>Security </a:t>
            </a:r>
          </a:p>
          <a:p>
            <a:pPr>
              <a:buFont typeface="Wingdings 2" pitchFamily="2" charset="2"/>
              <a:buNone/>
            </a:pPr>
            <a:r>
              <a:rPr lang="en-US" altLang="en-US">
                <a:ea typeface="ＭＳ Ｐゴシック" panose="020B0600070205080204" pitchFamily="34" charset="-128"/>
              </a:rPr>
              <a:t>Network protocols</a:t>
            </a:r>
          </a:p>
          <a:p>
            <a:pPr>
              <a:buFont typeface="Wingdings 2" pitchFamily="2" charset="2"/>
              <a:buNone/>
            </a:pPr>
            <a:r>
              <a:rPr lang="en-US" altLang="en-US">
                <a:ea typeface="ＭＳ Ｐゴシック" panose="020B0600070205080204" pitchFamily="34" charset="-128"/>
              </a:rPr>
              <a:t>Video games</a:t>
            </a:r>
          </a:p>
          <a:p>
            <a:pPr>
              <a:buFont typeface="Wingdings 2" pitchFamily="2" charset="2"/>
              <a:buNone/>
            </a:pPr>
            <a:r>
              <a:rPr lang="en-US" altLang="en-US">
                <a:ea typeface="ＭＳ Ｐゴシック" panose="020B0600070205080204" pitchFamily="34" charset="-128"/>
              </a:rPr>
              <a:t>Financial markets</a:t>
            </a:r>
          </a:p>
          <a:p>
            <a:pPr>
              <a:buFont typeface="Wingdings 2" pitchFamily="2" charset="2"/>
              <a:buNone/>
            </a:pPr>
            <a:r>
              <a:rPr lang="en-US" altLang="en-US">
                <a:ea typeface="ＭＳ Ｐゴシック" panose="020B0600070205080204" pitchFamily="34" charset="-128"/>
              </a:rPr>
              <a:t>…</a:t>
            </a:r>
          </a:p>
        </p:txBody>
      </p:sp>
      <p:pic>
        <p:nvPicPr>
          <p:cNvPr id="41987" name="Picture 4">
            <a:extLst>
              <a:ext uri="{FF2B5EF4-FFF2-40B4-BE49-F238E27FC236}">
                <a16:creationId xmlns:a16="http://schemas.microsoft.com/office/drawing/2014/main" id="{EACE7B71-2BDD-F34B-A543-DB7F3FE019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016" y="1747986"/>
            <a:ext cx="2686720" cy="20147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988" name="Picture 5">
            <a:extLst>
              <a:ext uri="{FF2B5EF4-FFF2-40B4-BE49-F238E27FC236}">
                <a16:creationId xmlns:a16="http://schemas.microsoft.com/office/drawing/2014/main" id="{556BD090-E007-A34B-A3C6-36BDD03BB3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063" y="3964781"/>
            <a:ext cx="1763613" cy="2571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989" name="Picture 9">
            <a:extLst>
              <a:ext uri="{FF2B5EF4-FFF2-40B4-BE49-F238E27FC236}">
                <a16:creationId xmlns:a16="http://schemas.microsoft.com/office/drawing/2014/main" id="{B966B374-0169-E54D-A95A-3C0C961C70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2195" y="4365502"/>
            <a:ext cx="2820665" cy="21710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990" name="Picture 7">
            <a:extLst>
              <a:ext uri="{FF2B5EF4-FFF2-40B4-BE49-F238E27FC236}">
                <a16:creationId xmlns:a16="http://schemas.microsoft.com/office/drawing/2014/main" id="{23F8F735-6AD9-2441-8900-2AA710F3B89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4656" y="1754683"/>
            <a:ext cx="3018234" cy="22636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050B60C-B8E0-3D40-9F39-0F6F97DE3C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3907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2802"/>
    </mc:Choice>
    <mc:Fallback>
      <p:transition spd="slow" advTm="1128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BD202-48EA-E041-BBD5-7C0C244BA3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Computational Game Theory</a:t>
            </a:r>
          </a:p>
        </p:txBody>
      </p:sp>
      <p:pic>
        <p:nvPicPr>
          <p:cNvPr id="43010" name="Picture 3">
            <a:extLst>
              <a:ext uri="{FF2B5EF4-FFF2-40B4-BE49-F238E27FC236}">
                <a16:creationId xmlns:a16="http://schemas.microsoft.com/office/drawing/2014/main" id="{502EF98B-A542-8848-81F7-8DE03EF19B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906" y="2089547"/>
            <a:ext cx="1795984" cy="2044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011" name="Picture 4">
            <a:extLst>
              <a:ext uri="{FF2B5EF4-FFF2-40B4-BE49-F238E27FC236}">
                <a16:creationId xmlns:a16="http://schemas.microsoft.com/office/drawing/2014/main" id="{BB092678-157C-7A45-9948-6F73F7F46A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0172" y="2089547"/>
            <a:ext cx="1647527" cy="2071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48E39DC-17CB-0643-900A-2DCF25AF664F}"/>
              </a:ext>
            </a:extLst>
          </p:cNvPr>
          <p:cNvSpPr txBox="1"/>
          <p:nvPr/>
        </p:nvSpPr>
        <p:spPr>
          <a:xfrm>
            <a:off x="2605683" y="2556719"/>
            <a:ext cx="393263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2800" i="1" dirty="0">
                <a:solidFill>
                  <a:schemeClr val="accent4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rPr>
              <a:t>Mathematical framework</a:t>
            </a:r>
          </a:p>
          <a:p>
            <a:pPr algn="ctr">
              <a:defRPr/>
            </a:pPr>
            <a:r>
              <a:rPr lang="en-US" sz="2800" i="1" dirty="0">
                <a:solidFill>
                  <a:schemeClr val="accent4"/>
                </a:solidFill>
                <a:latin typeface="Gill Sans" charset="0"/>
                <a:ea typeface="ヒラギノ角ゴ ProN W3" charset="-128"/>
                <a:cs typeface="ヒラギノ角ゴ ProN W3" charset="-128"/>
                <a:sym typeface="Gill Sans" charset="0"/>
              </a:rPr>
              <a:t>for multi-agent decisions</a:t>
            </a:r>
          </a:p>
        </p:txBody>
      </p:sp>
      <p:sp>
        <p:nvSpPr>
          <p:cNvPr id="43013" name="TextBox 8">
            <a:extLst>
              <a:ext uri="{FF2B5EF4-FFF2-40B4-BE49-F238E27FC236}">
                <a16:creationId xmlns:a16="http://schemas.microsoft.com/office/drawing/2014/main" id="{15E15DF6-C71B-354A-B63A-B85A644E63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6485" y="4714875"/>
            <a:ext cx="8410764" cy="1022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1pPr>
            <a:lvl2pPr marL="742950" indent="-28575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2pPr>
            <a:lvl3pPr marL="11430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3pPr>
            <a:lvl4pPr marL="16002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4pPr>
            <a:lvl5pPr marL="2057400" indent="-228600" eaLnBrk="0" hangingPunct="0"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300">
                <a:solidFill>
                  <a:srgbClr val="FFFFFF"/>
                </a:solidFill>
                <a:latin typeface="Gill Sans" panose="020B0502020104020203" pitchFamily="34" charset="-79"/>
                <a:ea typeface="ヒラギノ角ゴ ProN W3" panose="020B0300000000000000" pitchFamily="34" charset="-128"/>
                <a:sym typeface="Gill Sans" panose="020B0502020104020203" pitchFamily="34" charset="-79"/>
              </a:defRPr>
            </a:lvl9pPr>
          </a:lstStyle>
          <a:p>
            <a:pPr eaLnBrk="1" hangingPunct="1"/>
            <a:r>
              <a:rPr lang="en-US" altLang="en-US" sz="3023" dirty="0">
                <a:solidFill>
                  <a:schemeClr val="tx1"/>
                </a:solidFill>
              </a:rPr>
              <a:t>Economics, business, political science, biology,</a:t>
            </a:r>
          </a:p>
          <a:p>
            <a:pPr eaLnBrk="1" hangingPunct="1"/>
            <a:r>
              <a:rPr lang="en-US" altLang="en-US" sz="3023" dirty="0">
                <a:solidFill>
                  <a:schemeClr val="tx1"/>
                </a:solidFill>
              </a:rPr>
              <a:t>computer science, psychology, law, urban planning… 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E9A71C91-AD6B-014B-BC07-2C522260159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0579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2571"/>
    </mc:Choice>
    <mc:Fallback>
      <p:transition spd="slow" advTm="1425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EE559-4E69-234E-8390-55CDBC744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Cooperative vs. Non-Cooperative Game Theory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3EB094-D7B8-5A4D-911F-AA280C1425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“Cooperative” games</a:t>
            </a:r>
          </a:p>
          <a:p>
            <a:pPr lvl="1"/>
            <a:r>
              <a:rPr lang="en-US" dirty="0"/>
              <a:t>Assume players can form coalitions and transfer utility among coalition members (i.e., payments)</a:t>
            </a:r>
          </a:p>
          <a:p>
            <a:pPr lvl="1"/>
            <a:r>
              <a:rPr lang="en-US" dirty="0"/>
              <a:t>Focus on which coalitions (groups) will form and are stable (no one wants to change groups)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9ABFEB0-90D9-054C-9B53-9097668723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8326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9193"/>
    </mc:Choice>
    <mc:Fallback>
      <p:transition spd="slow" advTm="791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EE559-4E69-234E-8390-55CDBC744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Cooperative vs. Non-Cooperative Game Theory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3EB094-D7B8-5A4D-911F-AA280C1425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“Non-Cooperative” games</a:t>
            </a:r>
          </a:p>
          <a:p>
            <a:pPr lvl="1"/>
            <a:r>
              <a:rPr lang="en-US" dirty="0"/>
              <a:t>Focus on the strategies of individual players (i.e., what actions each player should choose</a:t>
            </a:r>
          </a:p>
          <a:p>
            <a:pPr lvl="1"/>
            <a:r>
              <a:rPr lang="en-US" dirty="0"/>
              <a:t>Coalitions do not explicitly coordinate </a:t>
            </a:r>
          </a:p>
          <a:p>
            <a:pPr lvl="2"/>
            <a:r>
              <a:rPr lang="en-US" dirty="0"/>
              <a:t>May form implicitly, but cannot make “side payments”</a:t>
            </a:r>
          </a:p>
          <a:p>
            <a:pPr lvl="1"/>
            <a:r>
              <a:rPr lang="en-US" dirty="0"/>
              <a:t>Can include both adversarial and cooperative situations</a:t>
            </a:r>
          </a:p>
          <a:p>
            <a:pPr lvl="1"/>
            <a:r>
              <a:rPr lang="en-US" dirty="0"/>
              <a:t>Looks for stable solutions where all players are playing rationally and finding “good” actions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D6612EA-19D1-C84C-86B6-90E9E9471E6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9799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3738"/>
    </mc:Choice>
    <mc:Fallback>
      <p:transition spd="slow" advTm="1237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872DA-A061-D749-9FBD-894454FF66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Example: Penalty Kicks</a:t>
            </a:r>
          </a:p>
        </p:txBody>
      </p:sp>
      <p:pic>
        <p:nvPicPr>
          <p:cNvPr id="45058" name="Picture 6">
            <a:extLst>
              <a:ext uri="{FF2B5EF4-FFF2-40B4-BE49-F238E27FC236}">
                <a16:creationId xmlns:a16="http://schemas.microsoft.com/office/drawing/2014/main" id="{DBF3E558-70DE-3D4A-9A14-523A0D6D39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2587" y="1714500"/>
            <a:ext cx="6894835" cy="49280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817C27B8-421F-6E40-A653-DA48D78604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5579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1654"/>
    </mc:Choice>
    <mc:Fallback>
      <p:transition spd="slow" advTm="916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FBD5A-4E93-C344-9C94-7CF8DDA0FE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Questions about Games</a:t>
            </a:r>
          </a:p>
        </p:txBody>
      </p:sp>
      <p:sp>
        <p:nvSpPr>
          <p:cNvPr id="44034" name="Content Placeholder 2">
            <a:extLst>
              <a:ext uri="{FF2B5EF4-FFF2-40B4-BE49-F238E27FC236}">
                <a16:creationId xmlns:a16="http://schemas.microsoft.com/office/drawing/2014/main" id="{2351B744-C60C-9141-BFFA-7D8FF8BA84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How should we formalize the interaction?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How much do players know? 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Do they all know they are playing the same game?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Is it one-time or repeated? 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What do players know about each other? </a:t>
            </a:r>
          </a:p>
          <a:p>
            <a:pPr lvl="2"/>
            <a:r>
              <a:rPr lang="en-US" altLang="en-US" dirty="0">
                <a:ea typeface="ＭＳ Ｐゴシック" panose="020B0600070205080204" pitchFamily="34" charset="-128"/>
              </a:rPr>
              <a:t>Are they rational?</a:t>
            </a:r>
          </a:p>
          <a:p>
            <a:pPr lvl="2"/>
            <a:r>
              <a:rPr lang="en-US" altLang="en-US" dirty="0">
                <a:ea typeface="ＭＳ Ｐゴシック" panose="020B0600070205080204" pitchFamily="34" charset="-128"/>
              </a:rPr>
              <a:t>Can they communicate?</a:t>
            </a:r>
          </a:p>
          <a:p>
            <a:r>
              <a:rPr lang="en-US" altLang="en-US" dirty="0">
                <a:ea typeface="ＭＳ Ｐゴシック" panose="020B0600070205080204" pitchFamily="34" charset="-128"/>
              </a:rPr>
              <a:t>How should we analyze a game?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What strategies should players use?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Can we predict what all of the players will do?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Can we design games to meet certain goals?</a:t>
            </a:r>
          </a:p>
          <a:p>
            <a:pPr lvl="1"/>
            <a:r>
              <a:rPr lang="en-US" altLang="en-US" dirty="0">
                <a:ea typeface="ＭＳ Ｐゴシック" panose="020B0600070205080204" pitchFamily="34" charset="-128"/>
              </a:rPr>
              <a:t>How sensitive are the solutions to assumptions?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F2529AA-7243-A74F-9A69-9CD633444F6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1912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5487"/>
    </mc:Choice>
    <mc:Fallback>
      <p:transition spd="slow" advTm="1954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C83F0-85E7-504E-B7E4-BA94BEC506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Normal Form Games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DC4406D-893E-F849-8FB6-A2DF69FCE46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A finite, </a:t>
                </a:r>
                <a:r>
                  <a:rPr lang="en-US" i="1" dirty="0"/>
                  <a:t>n-</a:t>
                </a:r>
                <a:r>
                  <a:rPr lang="en-US" dirty="0"/>
                  <a:t>person game (aka a normal form game) is defined by a tuple </a:t>
                </a:r>
                <a:r>
                  <a:rPr lang="en-US" i="1" dirty="0"/>
                  <a:t>&lt;</a:t>
                </a:r>
                <a:r>
                  <a:rPr lang="en-US" i="1" dirty="0" err="1"/>
                  <a:t>N,A,u</a:t>
                </a:r>
                <a:r>
                  <a:rPr lang="en-US" i="1" dirty="0"/>
                  <a:t>&gt;:</a:t>
                </a:r>
              </a:p>
              <a:p>
                <a:pPr lvl="1"/>
                <a:r>
                  <a:rPr lang="en-US" sz="2400" i="1" dirty="0"/>
                  <a:t>N </a:t>
                </a:r>
                <a:r>
                  <a:rPr lang="en-US" sz="2400" dirty="0"/>
                  <a:t>is a finite set of </a:t>
                </a:r>
                <a:r>
                  <a:rPr lang="en-US" sz="2400" i="1" dirty="0"/>
                  <a:t>n</a:t>
                </a:r>
                <a:r>
                  <a:rPr lang="en-US" sz="2400" dirty="0"/>
                  <a:t> </a:t>
                </a:r>
                <a:r>
                  <a:rPr lang="en-US" sz="2400" dirty="0">
                    <a:solidFill>
                      <a:srgbClr val="FF0000"/>
                    </a:solidFill>
                  </a:rPr>
                  <a:t>players</a:t>
                </a:r>
                <a:r>
                  <a:rPr lang="en-US" sz="2400" dirty="0"/>
                  <a:t>, indexed by</a:t>
                </a:r>
                <a:r>
                  <a:rPr lang="en-US" sz="2400" i="1" dirty="0"/>
                  <a:t> </a:t>
                </a:r>
                <a:r>
                  <a:rPr lang="en-US" sz="2400" i="1" dirty="0" err="1"/>
                  <a:t>i</a:t>
                </a:r>
                <a:endParaRPr lang="en-US" sz="2400" i="1" dirty="0"/>
              </a:p>
              <a:p>
                <a:pPr lvl="1"/>
                <a:r>
                  <a:rPr lang="en-US" sz="2400" i="1" dirty="0"/>
                  <a:t>A = A</a:t>
                </a:r>
                <a:r>
                  <a:rPr lang="en-US" sz="2400" i="1" baseline="-25000" dirty="0"/>
                  <a:t>1</a:t>
                </a:r>
                <a:r>
                  <a:rPr lang="en-US" sz="2400" i="1" dirty="0"/>
                  <a:t> x … x A</a:t>
                </a:r>
                <a:r>
                  <a:rPr lang="en-US" sz="2400" i="1" baseline="-25000" dirty="0"/>
                  <a:t>n</a:t>
                </a:r>
                <a:r>
                  <a:rPr lang="en-US" sz="2400" i="1" dirty="0"/>
                  <a:t>,</a:t>
                </a:r>
                <a:r>
                  <a:rPr lang="en-US" sz="2400" dirty="0"/>
                  <a:t> where </a:t>
                </a:r>
                <a:r>
                  <a:rPr lang="en-US" sz="2400" i="1" dirty="0"/>
                  <a:t>A</a:t>
                </a:r>
                <a:r>
                  <a:rPr lang="en-US" sz="2400" i="1" baseline="-25000" dirty="0"/>
                  <a:t>i</a:t>
                </a:r>
                <a:r>
                  <a:rPr lang="en-US" sz="2400" dirty="0"/>
                  <a:t> is the </a:t>
                </a:r>
                <a:r>
                  <a:rPr lang="en-US" sz="2400" dirty="0">
                    <a:solidFill>
                      <a:srgbClr val="FF0000"/>
                    </a:solidFill>
                  </a:rPr>
                  <a:t>action set</a:t>
                </a:r>
                <a:r>
                  <a:rPr lang="en-US" sz="2400" dirty="0"/>
                  <a:t> for player </a:t>
                </a:r>
                <a:r>
                  <a:rPr lang="en-US" sz="2400" i="1" dirty="0" err="1"/>
                  <a:t>i</a:t>
                </a:r>
                <a:endParaRPr lang="en-US" sz="2400" i="1" dirty="0"/>
              </a:p>
              <a:p>
                <a:pPr lvl="2"/>
                <a:r>
                  <a:rPr lang="en-US" sz="2000" i="1" dirty="0"/>
                  <a:t>a </a:t>
                </a:r>
                <a14:m>
                  <m:oMath xmlns:m="http://schemas.openxmlformats.org/officeDocument/2006/math">
                    <m:r>
                      <a:rPr lang="en-US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US" sz="2000" i="1" dirty="0"/>
                  <a:t> </a:t>
                </a:r>
                <a:r>
                  <a:rPr lang="en-US" sz="2000" dirty="0"/>
                  <a:t>is an </a:t>
                </a:r>
                <a:r>
                  <a:rPr lang="en-US" sz="2000" dirty="0">
                    <a:solidFill>
                      <a:srgbClr val="FF0000"/>
                    </a:solidFill>
                  </a:rPr>
                  <a:t>action profile</a:t>
                </a:r>
                <a:r>
                  <a:rPr lang="en-US" sz="2000" dirty="0"/>
                  <a:t>, so </a:t>
                </a:r>
                <a:r>
                  <a:rPr lang="en-US" sz="2000" i="1" dirty="0"/>
                  <a:t>A</a:t>
                </a:r>
                <a:r>
                  <a:rPr lang="en-US" sz="2000" dirty="0"/>
                  <a:t> is the space of action profiles</a:t>
                </a:r>
              </a:p>
              <a:p>
                <a:pPr lvl="2"/>
                <a:r>
                  <a:rPr lang="en-US" sz="2000" dirty="0"/>
                  <a:t>action profiles are also referred to as </a:t>
                </a:r>
                <a:r>
                  <a:rPr lang="en-US" sz="2000" dirty="0">
                    <a:solidFill>
                      <a:srgbClr val="FF0000"/>
                    </a:solidFill>
                  </a:rPr>
                  <a:t>outcomes</a:t>
                </a:r>
              </a:p>
              <a:p>
                <a:pPr lvl="1"/>
                <a:r>
                  <a:rPr lang="en-US" sz="2400" i="1" dirty="0"/>
                  <a:t>u = &lt;u</a:t>
                </a:r>
                <a:r>
                  <a:rPr lang="en-US" sz="2400" i="1" baseline="-25000" dirty="0"/>
                  <a:t>1</a:t>
                </a:r>
                <a:r>
                  <a:rPr lang="en-US" sz="2400" i="1" dirty="0"/>
                  <a:t>, …, u</a:t>
                </a:r>
                <a:r>
                  <a:rPr lang="en-US" sz="2400" i="1" baseline="-25000" dirty="0"/>
                  <a:t>n</a:t>
                </a:r>
                <a:r>
                  <a:rPr lang="en-US" sz="2400" i="1" dirty="0"/>
                  <a:t>&gt;, </a:t>
                </a:r>
                <a:r>
                  <a:rPr lang="en-US" sz="2400" dirty="0"/>
                  <a:t>a </a:t>
                </a:r>
                <a:r>
                  <a:rPr lang="en-US" sz="2400" dirty="0">
                    <a:solidFill>
                      <a:srgbClr val="FF0000"/>
                    </a:solidFill>
                  </a:rPr>
                  <a:t>utility function </a:t>
                </a:r>
                <a:r>
                  <a:rPr lang="en-US" sz="2400" dirty="0"/>
                  <a:t>for each player, where       </a:t>
                </a:r>
                <a:r>
                  <a:rPr lang="en-US" sz="2400" i="1" dirty="0" err="1"/>
                  <a:t>u</a:t>
                </a:r>
                <a:r>
                  <a:rPr lang="en-US" sz="2400" i="1" baseline="-25000" dirty="0" err="1"/>
                  <a:t>i</a:t>
                </a:r>
                <a:r>
                  <a:rPr lang="en-US" sz="2400" i="1" dirty="0"/>
                  <a:t> : a -&gt;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ℛ</m:t>
                    </m:r>
                  </m:oMath>
                </a14:m>
                <a:endParaRPr lang="en-US" sz="2400" i="1" dirty="0"/>
              </a:p>
              <a:p>
                <a:pPr lvl="1"/>
                <a:endParaRPr lang="en-US" i="1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DC4406D-893E-F849-8FB6-A2DF69FCE46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4"/>
                <a:stretch>
                  <a:fillRect t="-54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2E2D7DD-2BD0-434C-8500-B3A21B18115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816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6379"/>
    </mc:Choice>
    <mc:Fallback>
      <p:transition spd="slow" advTm="1563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77F06-9C53-904B-B876-66FCF4BC1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Assumptions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F7E70C-1EB1-3040-BEE9-3B0AF9275D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i="1" dirty="0">
                <a:solidFill>
                  <a:srgbClr val="FF0000"/>
                </a:solidFill>
              </a:rPr>
              <a:t>Common knowledge</a:t>
            </a:r>
            <a:r>
              <a:rPr lang="en-US" dirty="0"/>
              <a:t>: all players know the game they are playing, and know that other players also know it</a:t>
            </a:r>
          </a:p>
          <a:p>
            <a:r>
              <a:rPr lang="en-US" i="1" dirty="0">
                <a:solidFill>
                  <a:srgbClr val="FF0000"/>
                </a:solidFill>
              </a:rPr>
              <a:t>Single shot</a:t>
            </a:r>
            <a:r>
              <a:rPr lang="en-US" dirty="0"/>
              <a:t>: players will play the game exactly once</a:t>
            </a:r>
          </a:p>
          <a:p>
            <a:r>
              <a:rPr lang="en-US" i="1" dirty="0">
                <a:solidFill>
                  <a:srgbClr val="FF0000"/>
                </a:solidFill>
              </a:rPr>
              <a:t>Simultaneous</a:t>
            </a:r>
            <a:r>
              <a:rPr lang="en-US" dirty="0"/>
              <a:t>: players choose actions simultaneously without any communication or knowledge of the other player’s choice</a:t>
            </a:r>
          </a:p>
          <a:p>
            <a:r>
              <a:rPr lang="en-US" dirty="0"/>
              <a:t>Players are </a:t>
            </a:r>
            <a:r>
              <a:rPr lang="en-US" i="1" dirty="0">
                <a:solidFill>
                  <a:srgbClr val="FF0000"/>
                </a:solidFill>
              </a:rPr>
              <a:t>rational</a:t>
            </a:r>
            <a:r>
              <a:rPr lang="en-US" dirty="0"/>
              <a:t> and </a:t>
            </a:r>
            <a:r>
              <a:rPr lang="en-US" i="1" dirty="0">
                <a:solidFill>
                  <a:srgbClr val="FF0000"/>
                </a:solidFill>
              </a:rPr>
              <a:t>self-interested</a:t>
            </a:r>
            <a:r>
              <a:rPr lang="en-US" dirty="0"/>
              <a:t> (i.e., they only try to maximize their own utility</a:t>
            </a:r>
          </a:p>
          <a:p>
            <a:endParaRPr lang="en-US" dirty="0"/>
          </a:p>
          <a:p>
            <a:r>
              <a:rPr lang="en-US" b="1" dirty="0"/>
              <a:t>Note that we will relax most of these later on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8085504-2972-CA4F-B7A3-C4D988161BF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2642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3048"/>
    </mc:Choice>
    <mc:Fallback>
      <p:transition spd="slow" advTm="1230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odule">
  <a:themeElements>
    <a:clrScheme name="Module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Module">
      <a:maj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Module.thmx</Template>
  <TotalTime>12603</TotalTime>
  <Words>545</Words>
  <Application>Microsoft Macintosh PowerPoint</Application>
  <PresentationFormat>On-screen Show (4:3)</PresentationFormat>
  <Paragraphs>94</Paragraphs>
  <Slides>12</Slides>
  <Notes>2</Notes>
  <HiddenSlides>0</HiddenSlides>
  <MMClips>12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Arial</vt:lpstr>
      <vt:lpstr>Calibri</vt:lpstr>
      <vt:lpstr>Cambria Math</vt:lpstr>
      <vt:lpstr>Corbel</vt:lpstr>
      <vt:lpstr>Gill Sans</vt:lpstr>
      <vt:lpstr>Times New Roman</vt:lpstr>
      <vt:lpstr>Wingdings</vt:lpstr>
      <vt:lpstr>Wingdings 2</vt:lpstr>
      <vt:lpstr>Wingdings 3</vt:lpstr>
      <vt:lpstr>Module</vt:lpstr>
      <vt:lpstr>Introduction to Game Theory</vt:lpstr>
      <vt:lpstr>Examples of Games</vt:lpstr>
      <vt:lpstr>Computational Game Theory</vt:lpstr>
      <vt:lpstr>Cooperative vs. Non-Cooperative Game Theory</vt:lpstr>
      <vt:lpstr>Cooperative vs. Non-Cooperative Game Theory</vt:lpstr>
      <vt:lpstr>Example: Penalty Kicks</vt:lpstr>
      <vt:lpstr>Questions about Games</vt:lpstr>
      <vt:lpstr>Defining Normal Form Games</vt:lpstr>
      <vt:lpstr>Basic Assumptions</vt:lpstr>
      <vt:lpstr>Penalty Kicks  (aka Matching Pennies)</vt:lpstr>
      <vt:lpstr>Generalized Matching Pennies</vt:lpstr>
      <vt:lpstr>Generalized Matching Pennies</vt:lpstr>
    </vt:vector>
  </TitlesOfParts>
  <Company>University of Texas at El Paso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Brief History of Games, Computers, and Artificial Intelligence</dc:title>
  <dc:creator>Christopher Kiekintveld</dc:creator>
  <cp:lastModifiedBy>Kiekintveld, Christopher D</cp:lastModifiedBy>
  <cp:revision>35</cp:revision>
  <dcterms:created xsi:type="dcterms:W3CDTF">2012-04-16T18:51:36Z</dcterms:created>
  <dcterms:modified xsi:type="dcterms:W3CDTF">2020-10-31T08:43:26Z</dcterms:modified>
</cp:coreProperties>
</file>

<file path=docProps/thumbnail.jpeg>
</file>